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1" r:id="rId1"/>
  </p:sldMasterIdLst>
  <p:notesMasterIdLst>
    <p:notesMasterId r:id="rId35"/>
  </p:notesMasterIdLst>
  <p:handoutMasterIdLst>
    <p:handoutMasterId r:id="rId36"/>
  </p:handoutMasterIdLst>
  <p:sldIdLst>
    <p:sldId id="286" r:id="rId2"/>
    <p:sldId id="678" r:id="rId3"/>
    <p:sldId id="679" r:id="rId4"/>
    <p:sldId id="680" r:id="rId5"/>
    <p:sldId id="667" r:id="rId6"/>
    <p:sldId id="528" r:id="rId7"/>
    <p:sldId id="681" r:id="rId8"/>
    <p:sldId id="684" r:id="rId9"/>
    <p:sldId id="639" r:id="rId10"/>
    <p:sldId id="682" r:id="rId11"/>
    <p:sldId id="683" r:id="rId12"/>
    <p:sldId id="687" r:id="rId13"/>
    <p:sldId id="685" r:id="rId14"/>
    <p:sldId id="686" r:id="rId15"/>
    <p:sldId id="644" r:id="rId16"/>
    <p:sldId id="688" r:id="rId17"/>
    <p:sldId id="550" r:id="rId18"/>
    <p:sldId id="551" r:id="rId19"/>
    <p:sldId id="689" r:id="rId20"/>
    <p:sldId id="645" r:id="rId21"/>
    <p:sldId id="647" r:id="rId22"/>
    <p:sldId id="646" r:id="rId23"/>
    <p:sldId id="592" r:id="rId24"/>
    <p:sldId id="674" r:id="rId25"/>
    <p:sldId id="541" r:id="rId26"/>
    <p:sldId id="542" r:id="rId27"/>
    <p:sldId id="671" r:id="rId28"/>
    <p:sldId id="648" r:id="rId29"/>
    <p:sldId id="672" r:id="rId30"/>
    <p:sldId id="673" r:id="rId31"/>
    <p:sldId id="591" r:id="rId32"/>
    <p:sldId id="675" r:id="rId33"/>
    <p:sldId id="676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D21E"/>
    <a:srgbClr val="FF395B"/>
    <a:srgbClr val="FF3A0C"/>
    <a:srgbClr val="8CAD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74" autoAdjust="0"/>
    <p:restoredTop sz="94368" autoAdjust="0"/>
  </p:normalViewPr>
  <p:slideViewPr>
    <p:cSldViewPr snapToObjects="1">
      <p:cViewPr varScale="1">
        <p:scale>
          <a:sx n="119" d="100"/>
          <a:sy n="119" d="100"/>
        </p:scale>
        <p:origin x="20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B51402-4D31-0A45-A88F-8AA5EF5AFD43}" type="datetimeFigureOut">
              <a:rPr lang="en-US" smtClean="0"/>
              <a:pPr/>
              <a:t>9/27/21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639052-4492-A441-82D2-9E555E86AE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941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2.tiff>
</file>

<file path=ppt/media/image3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D7D7C-FD6A-EA4E-AC46-B4F98488FC2C}" type="datetimeFigureOut">
              <a:rPr lang="en-US" smtClean="0"/>
              <a:pPr/>
              <a:t>9/27/21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C032BD-2EBB-454E-BC8D-08C6457A2B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7062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6921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For example, on a smartwatch size is very important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423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8108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Physical prototyping</a:t>
            </a:r>
          </a:p>
          <a:p>
            <a:r>
              <a:rPr lang="en-US" dirty="0"/>
              <a:t>http://</a:t>
            </a:r>
            <a:r>
              <a:rPr lang="en-US" dirty="0" err="1"/>
              <a:t>idintern.wordpress.com</a:t>
            </a:r>
            <a:r>
              <a:rPr lang="en-US" dirty="0"/>
              <a:t>/2011/02/03/business-realities/s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615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You can’t actually do this well if when you’re doing it is the first time you’ve ever done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3972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http://</a:t>
            </a:r>
            <a:r>
              <a:rPr lang="en-US" dirty="0" err="1"/>
              <a:t>brylie.gnumedia.org</a:t>
            </a:r>
            <a:r>
              <a:rPr lang="en-US" dirty="0"/>
              <a:t>/storyboarding/</a:t>
            </a:r>
          </a:p>
          <a:p>
            <a:r>
              <a:rPr lang="en-US" dirty="0"/>
              <a:t>Why</a:t>
            </a:r>
            <a:r>
              <a:rPr lang="en-US" baseline="0" dirty="0"/>
              <a:t> are star people better than stick people?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6FB44-8B3D-A548-8BC9-1FB636D8AF1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12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Research is ongoing, takes time</a:t>
            </a:r>
          </a:p>
          <a:p>
            <a:r>
              <a:rPr lang="en-US"/>
              <a:t>Now we have the opportunity to explore some ideas, work toward a prototype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26381D-D8CE-1540-8682-86853DC2F7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3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 generally in a better 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739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 our mind it’s easier to overlook these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304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If you feel like you know how to do this, then you can cut corners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9106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from Geenberg et al, “Sketching Usre Experieences”, p.16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08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Think about this not as making the interface, but as a way of thinking through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15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one should ever say, at this stage, whoa, that idea is TOO</a:t>
            </a:r>
            <a:r>
              <a:rPr lang="en-US" baseline="0" dirty="0"/>
              <a:t> different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818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C032BD-2EBB-454E-BC8D-08C6457A2BD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189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46735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2464435"/>
          </a:xfrm>
        </p:spPr>
        <p:txBody>
          <a:bodyPr/>
          <a:lstStyle>
            <a:lvl1pPr>
              <a:defRPr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8634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2875915"/>
          </a:xfrm>
        </p:spPr>
        <p:txBody>
          <a:bodyPr/>
          <a:lstStyle>
            <a:lvl1pPr>
              <a:defRPr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197867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800"/>
              </a:spcAft>
              <a:defRPr sz="2800">
                <a:latin typeface="Helvetica Neue" charset="0"/>
                <a:ea typeface="Helvetica Neue" charset="0"/>
                <a:cs typeface="Helvetica Neue" charset="0"/>
              </a:defRPr>
            </a:lvl1pPr>
            <a:lvl2pPr>
              <a:spcBef>
                <a:spcPts val="0"/>
              </a:spcBef>
              <a:spcAft>
                <a:spcPts val="1800"/>
              </a:spcAft>
              <a:defRPr sz="2800">
                <a:latin typeface="Helvetica Neue" charset="0"/>
                <a:ea typeface="Helvetica Neue" charset="0"/>
                <a:cs typeface="Helvetica Neue" charset="0"/>
              </a:defRPr>
            </a:lvl2pPr>
            <a:lvl3pPr>
              <a:spcBef>
                <a:spcPts val="0"/>
              </a:spcBef>
              <a:spcAft>
                <a:spcPts val="1800"/>
              </a:spcAft>
              <a:defRPr sz="2800">
                <a:latin typeface="Helvetica Neue" charset="0"/>
                <a:ea typeface="Helvetica Neue" charset="0"/>
                <a:cs typeface="Helvetica Neue" charset="0"/>
              </a:defRPr>
            </a:lvl3pPr>
            <a:lvl4pPr>
              <a:spcBef>
                <a:spcPts val="0"/>
              </a:spcBef>
              <a:spcAft>
                <a:spcPts val="1800"/>
              </a:spcAft>
              <a:defRPr sz="2800">
                <a:latin typeface="Helvetica Neue" charset="0"/>
                <a:ea typeface="Helvetica Neue" charset="0"/>
                <a:cs typeface="Helvetica Neue" charset="0"/>
              </a:defRPr>
            </a:lvl4pPr>
            <a:lvl5pPr>
              <a:spcBef>
                <a:spcPts val="0"/>
              </a:spcBef>
              <a:spcAft>
                <a:spcPts val="1800"/>
              </a:spcAft>
              <a:defRPr sz="2800">
                <a:latin typeface="Helvetica Neue" charset="0"/>
                <a:ea typeface="Helvetica Neue" charset="0"/>
                <a:cs typeface="Helvetica Neue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8F4761FA-E1F6-2243-A18A-7922F0811E38}" type="datetime1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CC02CEE1-4BA7-AE41-B4FA-EC6288DCBE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64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bg>
      <p:bgPr>
        <a:solidFill>
          <a:schemeClr val="bg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81262"/>
          </a:xfrm>
          <a:solidFill>
            <a:schemeClr val="bg1"/>
          </a:solidFill>
        </p:spPr>
        <p:txBody>
          <a:bodyPr>
            <a:noAutofit/>
          </a:bodyPr>
          <a:lstStyle>
            <a:lvl1pPr algn="l">
              <a:defRPr sz="2400"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972648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983480"/>
          </a:xfrm>
        </p:spPr>
        <p:txBody>
          <a:bodyPr>
            <a:normAutofit/>
          </a:bodyPr>
          <a:lstStyle>
            <a:lvl1pPr>
              <a:defRPr sz="2400">
                <a:latin typeface="Helvetica Neue" charset="0"/>
                <a:ea typeface="Helvetica Neue" charset="0"/>
                <a:cs typeface="Helvetica Neue" charset="0"/>
              </a:defRPr>
            </a:lvl1pPr>
            <a:lvl2pPr>
              <a:defRPr sz="2400">
                <a:latin typeface="Helvetica Neue" charset="0"/>
                <a:ea typeface="Helvetica Neue" charset="0"/>
                <a:cs typeface="Helvetica Neue" charset="0"/>
              </a:defRPr>
            </a:lvl2pPr>
            <a:lvl3pPr>
              <a:defRPr sz="2400">
                <a:latin typeface="Helvetica Neue" charset="0"/>
                <a:ea typeface="Helvetica Neue" charset="0"/>
                <a:cs typeface="Helvetica Neue" charset="0"/>
              </a:defRPr>
            </a:lvl3pPr>
            <a:lvl4pPr>
              <a:defRPr sz="2400">
                <a:latin typeface="Helvetica Neue" charset="0"/>
                <a:ea typeface="Helvetica Neue" charset="0"/>
                <a:cs typeface="Helvetica Neue" charset="0"/>
              </a:defRPr>
            </a:lvl4pPr>
            <a:lvl5pPr>
              <a:defRPr sz="2400">
                <a:latin typeface="Helvetica Neue" charset="0"/>
                <a:ea typeface="Helvetica Neue" charset="0"/>
                <a:cs typeface="Helvetica Neue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983480"/>
          </a:xfrm>
        </p:spPr>
        <p:txBody>
          <a:bodyPr>
            <a:normAutofit/>
          </a:bodyPr>
          <a:lstStyle>
            <a:lvl1pPr>
              <a:defRPr sz="2400">
                <a:latin typeface="Helvetica Neue" charset="0"/>
                <a:ea typeface="Helvetica Neue" charset="0"/>
                <a:cs typeface="Helvetica Neue" charset="0"/>
              </a:defRPr>
            </a:lvl1pPr>
            <a:lvl2pPr>
              <a:defRPr sz="2400">
                <a:latin typeface="Helvetica Neue" charset="0"/>
                <a:ea typeface="Helvetica Neue" charset="0"/>
                <a:cs typeface="Helvetica Neue" charset="0"/>
              </a:defRPr>
            </a:lvl2pPr>
            <a:lvl3pPr>
              <a:defRPr sz="2400">
                <a:latin typeface="Helvetica Neue" charset="0"/>
                <a:ea typeface="Helvetica Neue" charset="0"/>
                <a:cs typeface="Helvetica Neue" charset="0"/>
              </a:defRPr>
            </a:lvl3pPr>
            <a:lvl4pPr>
              <a:defRPr sz="2400">
                <a:latin typeface="Helvetica Neue" charset="0"/>
                <a:ea typeface="Helvetica Neue" charset="0"/>
                <a:cs typeface="Helvetica Neue" charset="0"/>
              </a:defRPr>
            </a:lvl4pPr>
            <a:lvl5pPr>
              <a:defRPr sz="2400">
                <a:latin typeface="Helvetica Neue" charset="0"/>
                <a:ea typeface="Helvetica Neue" charset="0"/>
                <a:cs typeface="Helvetica Neue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21960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17393-C41A-C14B-AFB0-FC466BB71FA3}" type="datetime1">
              <a:rPr lang="en-US" smtClean="0"/>
              <a:t>9/27/21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9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53716"/>
            <a:ext cx="7772400" cy="1470025"/>
          </a:xfrm>
        </p:spPr>
        <p:txBody>
          <a:bodyPr/>
          <a:lstStyle>
            <a:lvl1pPr algn="ctr">
              <a:defRPr>
                <a:solidFill>
                  <a:srgbClr val="00000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Helvetica"/>
                <a:cs typeface="Helvetica"/>
              </a:defRPr>
            </a:lvl1pPr>
          </a:lstStyle>
          <a:p>
            <a:fld id="{0A18B565-2176-4C43-997E-2AA8386C3859}" type="datetime1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663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7B274-75B8-694A-BF53-FD57153917E4}" type="datetime1">
              <a:rPr lang="en-US" smtClean="0"/>
              <a:pPr/>
              <a:t>9/27/21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334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3221" b="3396"/>
          <a:stretch/>
        </p:blipFill>
        <p:spPr>
          <a:xfrm>
            <a:off x="1341329" y="533400"/>
            <a:ext cx="6629400" cy="4793499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638800"/>
            <a:ext cx="9164053" cy="1066800"/>
          </a:xfrm>
          <a:solidFill>
            <a:schemeClr val="bg1">
              <a:alpha val="80000"/>
            </a:schemeClr>
          </a:solidFill>
        </p:spPr>
        <p:txBody>
          <a:bodyPr lIns="182880" tIns="91440" bIns="91440" anchor="t">
            <a:noAutofit/>
          </a:bodyPr>
          <a:lstStyle/>
          <a:p>
            <a:pPr marL="0" indent="0"/>
            <a:r>
              <a:rPr lang="en-US" sz="3600" b="1" dirty="0">
                <a:solidFill>
                  <a:schemeClr val="tx1"/>
                </a:solidFill>
              </a:rPr>
              <a:t>Sketching User Interfaces</a:t>
            </a:r>
            <a:br>
              <a:rPr lang="en-US" sz="3600" b="1" dirty="0">
                <a:solidFill>
                  <a:schemeClr val="tx1"/>
                </a:solidFill>
              </a:rPr>
            </a:br>
            <a:r>
              <a:rPr lang="en-US" sz="2000" b="0" dirty="0">
                <a:solidFill>
                  <a:srgbClr val="FFFFFF"/>
                </a:solidFill>
              </a:rPr>
              <a:t>CSCI </a:t>
            </a:r>
            <a:r>
              <a:rPr lang="en-US" sz="2000" dirty="0">
                <a:solidFill>
                  <a:srgbClr val="FFFFFF"/>
                </a:solidFill>
              </a:rPr>
              <a:t>5839 </a:t>
            </a:r>
            <a:r>
              <a:rPr lang="en-US" sz="2000" b="0" dirty="0">
                <a:solidFill>
                  <a:srgbClr val="FFFFFF"/>
                </a:solidFill>
              </a:rPr>
              <a:t>– Fall 2021</a:t>
            </a:r>
            <a:endParaRPr lang="en-US" sz="2000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A4855-D903-424C-A83F-A3072F6AD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You have to do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402F4-2464-EF44-B4D0-D0D336AA4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 the future you may choose other prototyping tools…</a:t>
            </a:r>
            <a:br>
              <a:rPr lang="en-US"/>
            </a:br>
            <a:endParaRPr lang="en-US"/>
          </a:p>
          <a:p>
            <a:r>
              <a:rPr lang="en-US"/>
              <a:t>But you need to know how to sketch on paper</a:t>
            </a:r>
            <a:br>
              <a:rPr lang="en-US"/>
            </a:b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1095A-1CBB-5E44-918D-7A779E348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74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72F29-FD58-9D4A-9819-F25A991B9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Sketch early and often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C1A79-D391-2B4D-BE82-0F4D5DFBE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5486400" cy="4525963"/>
          </a:xfrm>
        </p:spPr>
        <p:txBody>
          <a:bodyPr>
            <a:normAutofit/>
          </a:bodyPr>
          <a:lstStyle/>
          <a:p>
            <a:r>
              <a:rPr lang="en-US" sz="2400"/>
              <a:t>Think of sketching as something you can do quickly, with no setup, and redo easily</a:t>
            </a:r>
            <a:br>
              <a:rPr lang="en-US" sz="2400"/>
            </a:br>
            <a:endParaRPr lang="en-US" sz="2400"/>
          </a:p>
          <a:p>
            <a:r>
              <a:rPr lang="en-US" sz="2400"/>
              <a:t>Making changes only gets more difficult as time goes 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9A5624-EEC5-3046-A988-B7BD187C0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CF4E35-5DE0-6040-A4FB-69F8B993F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1600200"/>
            <a:ext cx="2590800" cy="2383367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429788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3D4F8-5DE8-6E45-A56D-9BF2463E6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Redraw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F602C-305E-C643-BEB2-EA0034D53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Many situations where we have an OK sketch but there are some flaws</a:t>
            </a:r>
          </a:p>
          <a:p>
            <a:r>
              <a:rPr lang="en-US"/>
              <a:t>Or we want to try another variation</a:t>
            </a:r>
          </a:p>
          <a:p>
            <a:r>
              <a:rPr lang="en-US"/>
              <a:t>Or we drew a sketch on our iPad but need to pass it to someone else</a:t>
            </a:r>
            <a:br>
              <a:rPr lang="en-US"/>
            </a:br>
            <a:endParaRPr lang="en-US"/>
          </a:p>
          <a:p>
            <a:r>
              <a:rPr lang="en-US" b="1"/>
              <a:t>Solution: </a:t>
            </a:r>
            <a:r>
              <a:rPr lang="en-US"/>
              <a:t>Redraw it, basically every time</a:t>
            </a:r>
          </a:p>
          <a:p>
            <a:r>
              <a:rPr lang="en-US"/>
              <a:t>Each sketch is a little moree practice</a:t>
            </a:r>
          </a:p>
          <a:p>
            <a:r>
              <a:rPr lang="en-US"/>
              <a:t>Practice in this class – aim for </a:t>
            </a:r>
            <a:r>
              <a:rPr lang="en-US" b="0" i="0" u="none" strike="noStrike">
                <a:effectLst/>
                <a:latin typeface="Google Sans"/>
              </a:rPr>
              <a:t>≥</a:t>
            </a:r>
            <a:r>
              <a:rPr lang="en-US"/>
              <a:t>100 sketches	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5DD7C6-AD75-E54F-826D-4F7D95FA0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473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937A6-6481-5E4A-A674-5812A4F35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Sketching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B3D05-06E6-E54B-9EC3-5B4E51942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5334000" cy="4983162"/>
          </a:xfrm>
        </p:spPr>
        <p:txBody>
          <a:bodyPr>
            <a:normAutofit lnSpcReduction="10000"/>
          </a:bodyPr>
          <a:lstStyle/>
          <a:p>
            <a:r>
              <a:rPr lang="en-US"/>
              <a:t>Have plenty of paper </a:t>
            </a:r>
          </a:p>
          <a:p>
            <a:pPr lvl="1"/>
            <a:r>
              <a:rPr lang="en-US"/>
              <a:t>Including something shareable</a:t>
            </a:r>
            <a:br>
              <a:rPr lang="en-US"/>
            </a:br>
            <a:endParaRPr lang="en-US"/>
          </a:p>
          <a:p>
            <a:r>
              <a:rPr lang="en-US"/>
              <a:t>It’s good to have multiple drawing tools (different colors, highlighters)</a:t>
            </a:r>
            <a:br>
              <a:rPr lang="en-US"/>
            </a:br>
            <a:endParaRPr lang="en-US"/>
          </a:p>
          <a:p>
            <a:r>
              <a:rPr lang="en-US"/>
              <a:t>Beyond that, use tools that you enjoy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2184FA-78BA-144E-8444-F49E1E686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1810CE-0829-F24E-86FB-19C4B58E9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649443"/>
            <a:ext cx="3143250" cy="299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102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B5288-5082-CE49-BDA1-9C367C545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What, when, how to sketch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B465-F29E-B64C-8CAC-FBB89D203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As we saw in reading, there are many prototyping methods</a:t>
            </a:r>
            <a:br>
              <a:rPr lang="en-US"/>
            </a:br>
            <a:endParaRPr lang="en-US"/>
          </a:p>
          <a:p>
            <a:r>
              <a:rPr lang="en-US"/>
              <a:t>No easy answers about which method is best for your project, where to focus</a:t>
            </a:r>
            <a:br>
              <a:rPr lang="en-US"/>
            </a:br>
            <a:endParaRPr lang="en-US"/>
          </a:p>
          <a:p>
            <a:r>
              <a:rPr lang="en-US"/>
              <a:t>You need to be aware of the current state of your project, where your ideas need the most attention and iteration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7D575-9ADB-C243-B20B-67E7286EE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177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58617-4835-304A-89F1-2429B0FF4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Goal of sketching (at this stage)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39274-42A6-7A41-8FB6-9D71C3F09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Get ideas out of your head and onto a page </a:t>
            </a:r>
            <a:br>
              <a:rPr lang="en-US"/>
            </a:br>
            <a:r>
              <a:rPr lang="en-US"/>
              <a:t>(or screen)</a:t>
            </a:r>
          </a:p>
          <a:p>
            <a:r>
              <a:rPr lang="en-US"/>
              <a:t>Represent your ideas clearly enough that someone else can understand them</a:t>
            </a:r>
          </a:p>
          <a:p>
            <a:r>
              <a:rPr lang="en-US"/>
              <a:t>Be aware of potential issues like sizing, alignment, spacing…</a:t>
            </a:r>
          </a:p>
          <a:p>
            <a:r>
              <a:rPr lang="en-US"/>
              <a:t>Sketch everything multiple times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22115F-5753-D04F-95C3-E49CBCC30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01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2E6F8-EDD8-E04C-97F7-C085D8216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FFCD-7BE4-7E4E-B002-075D3CBB6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Low fidelity vs. high fidelity prototypes</a:t>
            </a:r>
          </a:p>
          <a:p>
            <a:pPr lvl="1"/>
            <a:r>
              <a:rPr lang="en-US"/>
              <a:t>Prototypes can be made using simple tools, leaving details out (“low fi”) or using complex tools, with more details included (“high fi”)</a:t>
            </a:r>
            <a:br>
              <a:rPr lang="en-US"/>
            </a:br>
            <a:endParaRPr lang="en-US"/>
          </a:p>
          <a:p>
            <a:r>
              <a:rPr lang="en-US"/>
              <a:t>Divergent vs. convergent sketching</a:t>
            </a:r>
          </a:p>
          <a:p>
            <a:pPr lvl="1"/>
            <a:r>
              <a:rPr lang="en-US"/>
              <a:t>Early on, we want to try out many different ideas (divergent sketching)</a:t>
            </a:r>
          </a:p>
          <a:p>
            <a:pPr lvl="1"/>
            <a:r>
              <a:rPr lang="en-US"/>
              <a:t>Later, we want to explore smaller variations in our idea (convergent sketching)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16896E-D9B2-214E-A9A3-93AA98AB1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28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Divergent sketching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49338"/>
          <a:stretch/>
        </p:blipFill>
        <p:spPr>
          <a:xfrm>
            <a:off x="273703" y="1600200"/>
            <a:ext cx="8489297" cy="451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853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Convergent sketching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998" t="8032" b="13749"/>
          <a:stretch/>
        </p:blipFill>
        <p:spPr>
          <a:xfrm>
            <a:off x="1288303" y="1389700"/>
            <a:ext cx="6863151" cy="51444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414455"/>
            <a:ext cx="3725148" cy="46166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/>
                <a:cs typeface="Helvetica"/>
              </a:rPr>
              <a:t>Charles Eames (</a:t>
            </a:r>
            <a:r>
              <a:rPr lang="en-US" sz="2400" dirty="0" err="1">
                <a:latin typeface="Helvetica"/>
                <a:cs typeface="Helvetica"/>
              </a:rPr>
              <a:t>dwr.com</a:t>
            </a:r>
            <a:r>
              <a:rPr lang="en-US" sz="2400" dirty="0">
                <a:latin typeface="Helvetica"/>
                <a:cs typeface="Helvetic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51043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6352D-4BD9-434B-9A5D-487D5671B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Sketching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5042E-A849-0A4F-B881-C2EC45F5C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>
            <a:normAutofit lnSpcReduction="10000"/>
          </a:bodyPr>
          <a:lstStyle/>
          <a:p>
            <a:r>
              <a:rPr lang="en-US"/>
              <a:t>~4 minutes setup</a:t>
            </a:r>
          </a:p>
          <a:p>
            <a:r>
              <a:rPr lang="en-US"/>
              <a:t>We’ll go through a series of sketching exercises (I’ll do them too)</a:t>
            </a:r>
          </a:p>
          <a:p>
            <a:r>
              <a:rPr lang="en-US"/>
              <a:t>Many are from (or inspired by) </a:t>
            </a:r>
            <a:br>
              <a:rPr lang="en-US"/>
            </a:br>
            <a:r>
              <a:rPr lang="en-US" i="1"/>
              <a:t>Sketching User Experiences: the Workbook</a:t>
            </a:r>
          </a:p>
          <a:p>
            <a:r>
              <a:rPr lang="en-US"/>
              <a:t>We’ll turn them in later in the week</a:t>
            </a:r>
          </a:p>
          <a:p>
            <a:r>
              <a:rPr lang="en-US" b="1"/>
              <a:t>If you are comfortable with this already, feel free to do more / more complex stuff</a:t>
            </a:r>
          </a:p>
          <a:p>
            <a:r>
              <a:rPr lang="en-US"/>
              <a:t>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01D7B-0E9A-C147-8CE3-E5D85AD3B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93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4E0EAA-012C-0B4D-B9AE-519B9E208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week (and next)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7B49AF-EBAC-F842-A5A3-217112E4C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Finally getting into creating interfaces 🎉</a:t>
            </a:r>
          </a:p>
        </p:txBody>
      </p:sp>
    </p:spTree>
    <p:extLst>
      <p:ext uri="{BB962C8B-B14F-4D97-AF65-F5344CB8AC3E}">
        <p14:creationId xmlns:p14="http://schemas.microsoft.com/office/powerpoint/2010/main" val="40572694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9BEF8-DF80-BD4D-8409-69E2A88DA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98FAC-9822-8748-BA94-C5A322C1A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user needs to indicate their home’s location for a meetup app</a:t>
            </a:r>
          </a:p>
          <a:p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3E5643-3E4C-8B4B-A46E-167FB6D0F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532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EE41E-CC93-D447-BD51-1D100C3A0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did you come up with?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934C5-3EF5-E243-BEB3-BF239A2F6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Part of the trick here is to frame the problem at the right level of detail</a:t>
            </a:r>
          </a:p>
          <a:p>
            <a:pPr lvl="1"/>
            <a:r>
              <a:rPr lang="en-US"/>
              <a:t>High enough to have multiple possibilities, but concrete enough to work on</a:t>
            </a:r>
          </a:p>
          <a:p>
            <a:pPr lvl="1"/>
            <a:r>
              <a:rPr lang="en-US"/>
              <a:t>“How to indicate location” vs. </a:t>
            </a:r>
            <a:br>
              <a:rPr lang="en-US"/>
            </a:br>
            <a:r>
              <a:rPr lang="en-US"/>
              <a:t>“How to enter address”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83A4F-4DB9-EA46-B2B0-0739718A0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13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CED93-30D9-B247-8071-3A1C592F8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Deciding what to sketch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89B79-35ED-2544-AB19-F0EACAF27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lnSpcReduction="10000"/>
          </a:bodyPr>
          <a:lstStyle/>
          <a:p>
            <a:r>
              <a:rPr lang="en-US"/>
              <a:t>For now, focus on one “screen” or interaction</a:t>
            </a:r>
          </a:p>
          <a:p>
            <a:pPr lvl="1"/>
            <a:r>
              <a:rPr lang="en-US"/>
              <a:t>vs. storyboards and flow diagrams for showing sequences</a:t>
            </a:r>
            <a:br>
              <a:rPr lang="en-US"/>
            </a:br>
            <a:endParaRPr lang="en-US"/>
          </a:p>
          <a:p>
            <a:r>
              <a:rPr lang="en-US"/>
              <a:t>Draw everything relevant</a:t>
            </a:r>
          </a:p>
          <a:p>
            <a:pPr lvl="1"/>
            <a:r>
              <a:rPr lang="en-US"/>
              <a:t>May just be the screen (but it’s often useful to include scale)</a:t>
            </a:r>
          </a:p>
          <a:p>
            <a:pPr lvl="1"/>
            <a:r>
              <a:rPr lang="en-US"/>
              <a:t>For many applications, need to provide more context (device, body parts, multiple users/devices)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5E1261-9095-004C-B76D-78D8D327C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9887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Sketching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Divergent sketching</a:t>
            </a:r>
          </a:p>
          <a:p>
            <a:pPr lvl="1"/>
            <a:r>
              <a:rPr lang="en-US" dirty="0"/>
              <a:t>Explore possible ideas</a:t>
            </a:r>
          </a:p>
          <a:p>
            <a:pPr lvl="1"/>
            <a:endParaRPr lang="en-US" dirty="0"/>
          </a:p>
          <a:p>
            <a:r>
              <a:rPr lang="en-US" dirty="0"/>
              <a:t>Convergent sketching</a:t>
            </a:r>
          </a:p>
          <a:p>
            <a:pPr lvl="1"/>
            <a:r>
              <a:rPr lang="en-US" dirty="0"/>
              <a:t>Get the details right</a:t>
            </a:r>
          </a:p>
          <a:p>
            <a:pPr lvl="1"/>
            <a:endParaRPr lang="en-US" dirty="0"/>
          </a:p>
          <a:p>
            <a:r>
              <a:rPr lang="en-US" dirty="0"/>
              <a:t>Iterate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62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E6813-5963-1843-A96A-3183E5C44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6525"/>
            <a:ext cx="8229600" cy="1143000"/>
          </a:xfrm>
        </p:spPr>
        <p:txBody>
          <a:bodyPr/>
          <a:lstStyle/>
          <a:p>
            <a:r>
              <a:rPr lang="en-US"/>
              <a:t>Overcoming inertia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A0BA6-773A-F644-B02E-F521E3467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3188"/>
            <a:ext cx="8229600" cy="4983162"/>
          </a:xfrm>
        </p:spPr>
        <p:txBody>
          <a:bodyPr>
            <a:normAutofit lnSpcReduction="10000"/>
          </a:bodyPr>
          <a:lstStyle/>
          <a:p>
            <a:r>
              <a:rPr lang="en-US"/>
              <a:t>For most tasks, we probably know one way to do them</a:t>
            </a:r>
          </a:p>
          <a:p>
            <a:r>
              <a:rPr lang="en-US"/>
              <a:t>We can sleepwalk through the creation of many interfaces (e.g. design a messaging app)</a:t>
            </a:r>
          </a:p>
          <a:p>
            <a:r>
              <a:rPr lang="en-US"/>
              <a:t>Our goal should not just be to create a solution, but to understand the solution space and tradeoffs</a:t>
            </a:r>
          </a:p>
          <a:p>
            <a:r>
              <a:rPr lang="en-US"/>
              <a:t>We want to be open to making things more fun, interesting, accessible (by whatever definition)</a:t>
            </a:r>
          </a:p>
          <a:p>
            <a:r>
              <a:rPr lang="en-US"/>
              <a:t>We want to be ready for changes in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1675FA-4DA5-6F44-AAC0-BEB42C64B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693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Sketching physical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Jeff Hawkins’ (Palm) block of wood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442" y="2743200"/>
            <a:ext cx="5926667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7384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Glass in chopsticks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7" name="Picture 6" descr="Screen Shot 2013-09-05 at 1.06.2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406384"/>
            <a:ext cx="6934200" cy="48641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371010" y="6356350"/>
            <a:ext cx="4401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http://glass-</a:t>
            </a:r>
            <a:r>
              <a:rPr lang="en-US" dirty="0" err="1"/>
              <a:t>apps.org</a:t>
            </a:r>
            <a:r>
              <a:rPr lang="en-US" dirty="0"/>
              <a:t>/</a:t>
            </a:r>
            <a:r>
              <a:rPr lang="en-US" dirty="0" err="1"/>
              <a:t>google</a:t>
            </a:r>
            <a:r>
              <a:rPr lang="en-US" dirty="0"/>
              <a:t>-glass-prototype</a:t>
            </a:r>
          </a:p>
        </p:txBody>
      </p:sp>
    </p:spTree>
    <p:extLst>
      <p:ext uri="{BB962C8B-B14F-4D97-AF65-F5344CB8AC3E}">
        <p14:creationId xmlns:p14="http://schemas.microsoft.com/office/powerpoint/2010/main" val="40273806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3CF74-852E-2E41-9235-A2D500D8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Sketching for non-visual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D8AB3-AD01-2646-9591-312A9146F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When possible, use physical models</a:t>
            </a:r>
          </a:p>
          <a:p>
            <a:r>
              <a:rPr lang="en-US"/>
              <a:t>For speech, use dialog trees (or tools like Dialogflow)</a:t>
            </a:r>
          </a:p>
          <a:p>
            <a:r>
              <a:rPr lang="en-US"/>
              <a:t>Focus more on similarities</a:t>
            </a:r>
          </a:p>
          <a:p>
            <a:pPr lvl="1"/>
            <a:r>
              <a:rPr lang="en-US"/>
              <a:t>What information are you presenting when?</a:t>
            </a:r>
          </a:p>
          <a:p>
            <a:pPr lvl="1"/>
            <a:r>
              <a:rPr lang="en-US"/>
              <a:t>In what order do operations occur?</a:t>
            </a:r>
          </a:p>
          <a:p>
            <a:pPr lvl="1"/>
            <a:r>
              <a:rPr lang="en-US"/>
              <a:t>How do we convey what’s possible?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5D0137-4AED-1548-A7C4-FB4889CEF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0838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B69F5-46E3-BC4E-A138-1080C0F2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Personal goals for sketching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B2AE5-A0B6-144D-8E9D-1879D0FD4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Be able to jump into a sketch without hesitation or planning (make it easy to do)</a:t>
            </a:r>
          </a:p>
          <a:p>
            <a:r>
              <a:rPr lang="en-US"/>
              <a:t>Sketch clearly enough that someone else can understand it (not necessarily realistically)</a:t>
            </a:r>
          </a:p>
          <a:p>
            <a:r>
              <a:rPr lang="en-US"/>
              <a:t>Understand how much space things take up</a:t>
            </a:r>
          </a:p>
          <a:p>
            <a:r>
              <a:rPr lang="en-US"/>
              <a:t>Be able to break out of your first idea and explore other options</a:t>
            </a:r>
          </a:p>
          <a:p>
            <a:r>
              <a:rPr lang="en-US"/>
              <a:t>Capture ideas as they come up (carry a sketchbook?)</a:t>
            </a:r>
          </a:p>
          <a:p>
            <a:r>
              <a:rPr lang="en-US"/>
              <a:t>Save your sketches (to show all the cool work you’ve done)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A5D2E-6A15-AC48-ABAE-B6EB2476F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226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8999DC4-A15A-0449-8B3C-C405DEE05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You have to practice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AD2D74-4C11-2D4C-AF80-EF626D3C2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 have to practice</a:t>
            </a:r>
          </a:p>
          <a:p>
            <a:pPr lvl="1"/>
            <a:r>
              <a:rPr lang="en-US"/>
              <a:t>You have to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EE35F-389D-3C46-8572-DC87BCD96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AADBC-37F2-704A-9211-2ABB461D7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Big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82E75-D22E-9846-B6AA-A008466BA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Focus on problem solving, not tools</a:t>
            </a:r>
          </a:p>
          <a:p>
            <a:r>
              <a:rPr lang="en-US"/>
              <a:t>Learn to represent ideas across different tools and representations</a:t>
            </a:r>
          </a:p>
          <a:p>
            <a:r>
              <a:rPr lang="en-US"/>
              <a:t>Learn to consider and evaluate variants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C36769-1AED-A34E-9D9B-5CCDE1F4C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266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D79F-D429-E042-B96F-C15CB9774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Seriously, you should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F86A5-E014-B646-93A5-5912D0C94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Good goal for this class: 100 sketches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1BF5D9-079D-5548-B241-BCB28700F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41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Sketching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61137-C182-764B-834E-B256B5F15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r>
              <a:rPr lang="en-US"/>
              <a:t>Practice drawing common elements</a:t>
            </a:r>
          </a:p>
          <a:p>
            <a:pPr lvl="1"/>
            <a:r>
              <a:rPr lang="en-US"/>
              <a:t>Devices, UI elements, people</a:t>
            </a:r>
          </a:p>
          <a:p>
            <a:pPr lvl="1"/>
            <a:r>
              <a:rPr lang="en-US"/>
              <a:t>Can choose your own style, not necessarily true to life but understandable</a:t>
            </a:r>
          </a:p>
          <a:p>
            <a:r>
              <a:rPr lang="en-US"/>
              <a:t>Treat yourself to nice sketching materials</a:t>
            </a:r>
          </a:p>
          <a:p>
            <a:r>
              <a:rPr lang="en-US"/>
              <a:t>Treat sketches as disposable, don’t be afraid to redo them</a:t>
            </a:r>
          </a:p>
          <a:p>
            <a:r>
              <a:rPr lang="en-US"/>
              <a:t>Be thoughtful about where to focus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866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7702F-0DC7-654C-9F5A-F050E0397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322DF-4FE1-F749-B464-A1BBAFB14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Character profile generator for a CS student</a:t>
            </a:r>
          </a:p>
          <a:p>
            <a:r>
              <a:rPr lang="en-US"/>
              <a:t>What needs to go in it?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7EF0C-0386-9443-9117-A5960E7A5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150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772EB-7433-4141-B5A0-23E79AAD2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Even more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09C3D-90F6-D247-8A9E-85F5710C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953000" cy="4525963"/>
          </a:xfrm>
        </p:spPr>
        <p:txBody>
          <a:bodyPr/>
          <a:lstStyle/>
          <a:p>
            <a:r>
              <a:rPr lang="en-US"/>
              <a:t>Remember the Apple TV remote</a:t>
            </a:r>
          </a:p>
          <a:p>
            <a:r>
              <a:rPr lang="en-US"/>
              <a:t>How can we write code using this remote?</a:t>
            </a:r>
          </a:p>
          <a:p>
            <a:r>
              <a:rPr lang="en-US"/>
              <a:t>Inputs: 4 way swipe, click, 6 buttons, accelerometer</a:t>
            </a:r>
          </a:p>
          <a:p>
            <a:r>
              <a:rPr lang="en-US"/>
              <a:t>Put a photo on your blog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7236F8-182F-5E44-861B-EBE260B24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5DDCBE-9151-144B-9671-9AB30F43E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8144" y="1066800"/>
            <a:ext cx="1988656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749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0F49C-6925-1A43-8E74-167479F08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Breaking it 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E93D8-9EB0-A344-897E-180183F58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Today: </a:t>
            </a:r>
            <a:r>
              <a:rPr lang="en-US"/>
              <a:t>General intro to sketching, practicing single (static) sketches</a:t>
            </a:r>
          </a:p>
          <a:p>
            <a:r>
              <a:rPr lang="en-US" b="1"/>
              <a:t>Wednesday: </a:t>
            </a:r>
            <a:r>
              <a:rPr lang="en-US"/>
              <a:t>Sketching sequential actions</a:t>
            </a:r>
            <a:br>
              <a:rPr lang="en-US"/>
            </a:br>
            <a:endParaRPr lang="en-US"/>
          </a:p>
          <a:p>
            <a:r>
              <a:rPr lang="en-US" b="1"/>
              <a:t>Next Mon: </a:t>
            </a:r>
            <a:r>
              <a:rPr lang="en-US"/>
              <a:t>Sketching interaction via paper prototypes</a:t>
            </a:r>
          </a:p>
          <a:p>
            <a:r>
              <a:rPr lang="en-US" b="1"/>
              <a:t>Next Wed: </a:t>
            </a:r>
            <a:r>
              <a:rPr lang="en-US"/>
              <a:t>Creating clickable prototypes with Figma</a:t>
            </a: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7F7A1B-B8D9-7E43-88CD-45439E58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611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A4154BB4-74E2-4047-9BC0-2794C0896E2C}"/>
              </a:ext>
            </a:extLst>
          </p:cNvPr>
          <p:cNvGrpSpPr/>
          <p:nvPr/>
        </p:nvGrpSpPr>
        <p:grpSpPr>
          <a:xfrm>
            <a:off x="381000" y="2514600"/>
            <a:ext cx="8094942" cy="3569689"/>
            <a:chOff x="1217736" y="2971800"/>
            <a:chExt cx="6724806" cy="258713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06ACA5A-CA51-AF44-84D3-2F90821E4B3F}"/>
                </a:ext>
              </a:extLst>
            </p:cNvPr>
            <p:cNvSpPr/>
            <p:nvPr/>
          </p:nvSpPr>
          <p:spPr>
            <a:xfrm>
              <a:off x="4139442" y="2971800"/>
              <a:ext cx="1048076" cy="5715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50" dirty="0">
                  <a:latin typeface="Helvetica"/>
                  <a:cs typeface="Helvetica"/>
                </a:rPr>
                <a:t>Prototype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6337ED5-C067-6148-8B37-99EE62BEDE20}"/>
                </a:ext>
              </a:extLst>
            </p:cNvPr>
            <p:cNvSpPr/>
            <p:nvPr/>
          </p:nvSpPr>
          <p:spPr>
            <a:xfrm>
              <a:off x="6913842" y="2971800"/>
              <a:ext cx="1028700" cy="571500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Helvetica"/>
                  <a:cs typeface="Helvetica"/>
                </a:rPr>
                <a:t>Done!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398E8E1-7DA9-1745-8470-63B53DCA81B2}"/>
                </a:ext>
              </a:extLst>
            </p:cNvPr>
            <p:cNvSpPr/>
            <p:nvPr/>
          </p:nvSpPr>
          <p:spPr>
            <a:xfrm>
              <a:off x="1217736" y="2971800"/>
              <a:ext cx="1085850" cy="5715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Helvetica"/>
                  <a:cs typeface="Helvetica"/>
                </a:rPr>
                <a:t>User research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6449C1C-C47D-6848-B222-C5E3D170BDC7}"/>
                </a:ext>
              </a:extLst>
            </p:cNvPr>
            <p:cNvSpPr/>
            <p:nvPr/>
          </p:nvSpPr>
          <p:spPr>
            <a:xfrm>
              <a:off x="2817936" y="2971800"/>
              <a:ext cx="857250" cy="5715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Helvetica"/>
                  <a:cs typeface="Helvetica"/>
                </a:rPr>
                <a:t>Ideate</a:t>
              </a:r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99A129DF-26B8-8743-AB4A-7DCFFBDFABC0}"/>
                </a:ext>
              </a:extLst>
            </p:cNvPr>
            <p:cNvSpPr/>
            <p:nvPr/>
          </p:nvSpPr>
          <p:spPr>
            <a:xfrm>
              <a:off x="2360736" y="3124304"/>
              <a:ext cx="342900" cy="228600"/>
            </a:xfrm>
            <a:prstGeom prst="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411E0782-0F52-EF40-8ACB-657D32588768}"/>
                </a:ext>
              </a:extLst>
            </p:cNvPr>
            <p:cNvSpPr/>
            <p:nvPr/>
          </p:nvSpPr>
          <p:spPr>
            <a:xfrm>
              <a:off x="3732826" y="3143250"/>
              <a:ext cx="380674" cy="228600"/>
            </a:xfrm>
            <a:prstGeom prst="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4BB061E6-2DAB-D54D-B6A8-A3741D26A6BE}"/>
                </a:ext>
              </a:extLst>
            </p:cNvPr>
            <p:cNvSpPr/>
            <p:nvPr/>
          </p:nvSpPr>
          <p:spPr>
            <a:xfrm>
              <a:off x="5275387" y="3124304"/>
              <a:ext cx="380674" cy="228600"/>
            </a:xfrm>
            <a:prstGeom prst="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A350886-8F2B-3B44-B646-B4CD98D9F7BE}"/>
                </a:ext>
              </a:extLst>
            </p:cNvPr>
            <p:cNvSpPr/>
            <p:nvPr/>
          </p:nvSpPr>
          <p:spPr>
            <a:xfrm>
              <a:off x="5675918" y="2971800"/>
              <a:ext cx="857250" cy="5715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>
                  <a:latin typeface="Helvetica"/>
                  <a:cs typeface="Helvetica"/>
                </a:rPr>
                <a:t>Evaluate</a:t>
              </a:r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580FC16F-5F7C-454B-9B8D-D3B2EFA2E7FA}"/>
                </a:ext>
              </a:extLst>
            </p:cNvPr>
            <p:cNvSpPr/>
            <p:nvPr/>
          </p:nvSpPr>
          <p:spPr>
            <a:xfrm>
              <a:off x="6533169" y="3143250"/>
              <a:ext cx="380674" cy="228600"/>
            </a:xfrm>
            <a:prstGeom prst="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FAF7153-22BC-3940-81C3-E326E76A3330}"/>
                </a:ext>
              </a:extLst>
            </p:cNvPr>
            <p:cNvSpPr/>
            <p:nvPr/>
          </p:nvSpPr>
          <p:spPr>
            <a:xfrm>
              <a:off x="4811837" y="3625850"/>
              <a:ext cx="1134533" cy="330353"/>
            </a:xfrm>
            <a:custGeom>
              <a:avLst/>
              <a:gdLst>
                <a:gd name="connsiteX0" fmla="*/ 1512711 w 1512711"/>
                <a:gd name="connsiteY0" fmla="*/ 0 h 440470"/>
                <a:gd name="connsiteX1" fmla="*/ 666045 w 1512711"/>
                <a:gd name="connsiteY1" fmla="*/ 440266 h 440470"/>
                <a:gd name="connsiteX2" fmla="*/ 0 w 1512711"/>
                <a:gd name="connsiteY2" fmla="*/ 45155 h 44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2711" h="440470">
                  <a:moveTo>
                    <a:pt x="1512711" y="0"/>
                  </a:moveTo>
                  <a:cubicBezTo>
                    <a:pt x="1215437" y="216370"/>
                    <a:pt x="918163" y="432740"/>
                    <a:pt x="666045" y="440266"/>
                  </a:cubicBezTo>
                  <a:cubicBezTo>
                    <a:pt x="413927" y="447792"/>
                    <a:pt x="206963" y="246473"/>
                    <a:pt x="0" y="45155"/>
                  </a:cubicBezTo>
                </a:path>
              </a:pathLst>
            </a:custGeom>
            <a:noFill/>
            <a:ln w="31750">
              <a:solidFill>
                <a:schemeClr val="tx1">
                  <a:lumMod val="75000"/>
                </a:schemeClr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866880F0-B7F8-124A-A50E-8894885D0906}"/>
                </a:ext>
              </a:extLst>
            </p:cNvPr>
            <p:cNvSpPr/>
            <p:nvPr/>
          </p:nvSpPr>
          <p:spPr>
            <a:xfrm>
              <a:off x="3269845" y="3625850"/>
              <a:ext cx="1134533" cy="330353"/>
            </a:xfrm>
            <a:custGeom>
              <a:avLst/>
              <a:gdLst>
                <a:gd name="connsiteX0" fmla="*/ 1512711 w 1512711"/>
                <a:gd name="connsiteY0" fmla="*/ 0 h 440470"/>
                <a:gd name="connsiteX1" fmla="*/ 666045 w 1512711"/>
                <a:gd name="connsiteY1" fmla="*/ 440266 h 440470"/>
                <a:gd name="connsiteX2" fmla="*/ 0 w 1512711"/>
                <a:gd name="connsiteY2" fmla="*/ 45155 h 44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2711" h="440470">
                  <a:moveTo>
                    <a:pt x="1512711" y="0"/>
                  </a:moveTo>
                  <a:cubicBezTo>
                    <a:pt x="1215437" y="216370"/>
                    <a:pt x="918163" y="432740"/>
                    <a:pt x="666045" y="440266"/>
                  </a:cubicBezTo>
                  <a:cubicBezTo>
                    <a:pt x="413927" y="447792"/>
                    <a:pt x="206963" y="246473"/>
                    <a:pt x="0" y="45155"/>
                  </a:cubicBezTo>
                </a:path>
              </a:pathLst>
            </a:custGeom>
            <a:noFill/>
            <a:ln w="31750">
              <a:solidFill>
                <a:schemeClr val="tx1">
                  <a:lumMod val="75000"/>
                </a:schemeClr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E878B23-B206-6E40-A896-36AD16663D15}"/>
                </a:ext>
              </a:extLst>
            </p:cNvPr>
            <p:cNvSpPr/>
            <p:nvPr/>
          </p:nvSpPr>
          <p:spPr>
            <a:xfrm>
              <a:off x="1793470" y="3625850"/>
              <a:ext cx="1134533" cy="330353"/>
            </a:xfrm>
            <a:custGeom>
              <a:avLst/>
              <a:gdLst>
                <a:gd name="connsiteX0" fmla="*/ 1512711 w 1512711"/>
                <a:gd name="connsiteY0" fmla="*/ 0 h 440470"/>
                <a:gd name="connsiteX1" fmla="*/ 666045 w 1512711"/>
                <a:gd name="connsiteY1" fmla="*/ 440266 h 440470"/>
                <a:gd name="connsiteX2" fmla="*/ 0 w 1512711"/>
                <a:gd name="connsiteY2" fmla="*/ 45155 h 44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2711" h="440470">
                  <a:moveTo>
                    <a:pt x="1512711" y="0"/>
                  </a:moveTo>
                  <a:cubicBezTo>
                    <a:pt x="1215437" y="216370"/>
                    <a:pt x="918163" y="432740"/>
                    <a:pt x="666045" y="440266"/>
                  </a:cubicBezTo>
                  <a:cubicBezTo>
                    <a:pt x="413927" y="447792"/>
                    <a:pt x="206963" y="246473"/>
                    <a:pt x="0" y="45155"/>
                  </a:cubicBezTo>
                </a:path>
              </a:pathLst>
            </a:custGeom>
            <a:noFill/>
            <a:ln w="31750">
              <a:solidFill>
                <a:schemeClr val="tx1">
                  <a:lumMod val="75000"/>
                </a:schemeClr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61C75979-F388-BC4F-BB0E-C0F7BF1312D2}"/>
                </a:ext>
              </a:extLst>
            </p:cNvPr>
            <p:cNvSpPr/>
            <p:nvPr/>
          </p:nvSpPr>
          <p:spPr>
            <a:xfrm>
              <a:off x="3269844" y="3928080"/>
              <a:ext cx="2790825" cy="1095565"/>
            </a:xfrm>
            <a:custGeom>
              <a:avLst/>
              <a:gdLst>
                <a:gd name="connsiteX0" fmla="*/ 1512711 w 1512711"/>
                <a:gd name="connsiteY0" fmla="*/ 0 h 440470"/>
                <a:gd name="connsiteX1" fmla="*/ 666045 w 1512711"/>
                <a:gd name="connsiteY1" fmla="*/ 440266 h 440470"/>
                <a:gd name="connsiteX2" fmla="*/ 0 w 1512711"/>
                <a:gd name="connsiteY2" fmla="*/ 45155 h 44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2711" h="440470">
                  <a:moveTo>
                    <a:pt x="1512711" y="0"/>
                  </a:moveTo>
                  <a:cubicBezTo>
                    <a:pt x="1215437" y="216370"/>
                    <a:pt x="918163" y="432740"/>
                    <a:pt x="666045" y="440266"/>
                  </a:cubicBezTo>
                  <a:cubicBezTo>
                    <a:pt x="413927" y="447792"/>
                    <a:pt x="206963" y="246473"/>
                    <a:pt x="0" y="45155"/>
                  </a:cubicBezTo>
                </a:path>
              </a:pathLst>
            </a:custGeom>
            <a:noFill/>
            <a:ln w="31750">
              <a:solidFill>
                <a:schemeClr val="tx1">
                  <a:lumMod val="75000"/>
                  <a:alpha val="50000"/>
                </a:schemeClr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829A1125-8280-D543-8438-15831C2DBA84}"/>
                </a:ext>
              </a:extLst>
            </p:cNvPr>
            <p:cNvSpPr/>
            <p:nvPr/>
          </p:nvSpPr>
          <p:spPr>
            <a:xfrm>
              <a:off x="1793470" y="4149745"/>
              <a:ext cx="4339166" cy="1409192"/>
            </a:xfrm>
            <a:custGeom>
              <a:avLst/>
              <a:gdLst>
                <a:gd name="connsiteX0" fmla="*/ 1512711 w 1512711"/>
                <a:gd name="connsiteY0" fmla="*/ 0 h 440470"/>
                <a:gd name="connsiteX1" fmla="*/ 666045 w 1512711"/>
                <a:gd name="connsiteY1" fmla="*/ 440266 h 440470"/>
                <a:gd name="connsiteX2" fmla="*/ 0 w 1512711"/>
                <a:gd name="connsiteY2" fmla="*/ 45155 h 44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2711" h="440470">
                  <a:moveTo>
                    <a:pt x="1512711" y="0"/>
                  </a:moveTo>
                  <a:cubicBezTo>
                    <a:pt x="1215437" y="216370"/>
                    <a:pt x="918163" y="432740"/>
                    <a:pt x="666045" y="440266"/>
                  </a:cubicBezTo>
                  <a:cubicBezTo>
                    <a:pt x="413927" y="447792"/>
                    <a:pt x="206963" y="246473"/>
                    <a:pt x="0" y="45155"/>
                  </a:cubicBezTo>
                </a:path>
              </a:pathLst>
            </a:custGeom>
            <a:noFill/>
            <a:ln w="31750">
              <a:solidFill>
                <a:schemeClr val="tx1">
                  <a:lumMod val="75000"/>
                  <a:alpha val="35000"/>
                </a:schemeClr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EB2F20CE-A5EA-0849-A000-47D19F1AE3FE}"/>
                </a:ext>
              </a:extLst>
            </p:cNvPr>
            <p:cNvSpPr/>
            <p:nvPr/>
          </p:nvSpPr>
          <p:spPr>
            <a:xfrm>
              <a:off x="2004079" y="3852464"/>
              <a:ext cx="2604029" cy="1171179"/>
            </a:xfrm>
            <a:custGeom>
              <a:avLst/>
              <a:gdLst>
                <a:gd name="connsiteX0" fmla="*/ 1512711 w 1512711"/>
                <a:gd name="connsiteY0" fmla="*/ 0 h 440470"/>
                <a:gd name="connsiteX1" fmla="*/ 666045 w 1512711"/>
                <a:gd name="connsiteY1" fmla="*/ 440266 h 440470"/>
                <a:gd name="connsiteX2" fmla="*/ 0 w 1512711"/>
                <a:gd name="connsiteY2" fmla="*/ 45155 h 44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2711" h="440470">
                  <a:moveTo>
                    <a:pt x="1512711" y="0"/>
                  </a:moveTo>
                  <a:cubicBezTo>
                    <a:pt x="1215437" y="216370"/>
                    <a:pt x="918163" y="432740"/>
                    <a:pt x="666045" y="440266"/>
                  </a:cubicBezTo>
                  <a:cubicBezTo>
                    <a:pt x="413927" y="447792"/>
                    <a:pt x="206963" y="246473"/>
                    <a:pt x="0" y="45155"/>
                  </a:cubicBezTo>
                </a:path>
              </a:pathLst>
            </a:custGeom>
            <a:noFill/>
            <a:ln w="31750">
              <a:solidFill>
                <a:schemeClr val="tx1">
                  <a:lumMod val="75000"/>
                  <a:alpha val="50000"/>
                </a:schemeClr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E736F5-CC66-C040-AC50-FDF95D118320}"/>
                </a:ext>
              </a:extLst>
            </p:cNvPr>
            <p:cNvSpPr txBox="1"/>
            <p:nvPr/>
          </p:nvSpPr>
          <p:spPr>
            <a:xfrm>
              <a:off x="1738189" y="3539828"/>
              <a:ext cx="124264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>
                  <a:latin typeface="Helvetica" pitchFamily="2" charset="0"/>
                </a:rPr>
                <a:t>requirements,</a:t>
              </a:r>
            </a:p>
            <a:p>
              <a:pPr algn="ctr"/>
              <a:r>
                <a:rPr lang="en-US" sz="1050">
                  <a:latin typeface="Helvetica" pitchFamily="2" charset="0"/>
                </a:rPr>
                <a:t>user perspectives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C67E94A-D8DB-6647-B331-B8688A0DA166}"/>
                </a:ext>
              </a:extLst>
            </p:cNvPr>
            <p:cNvSpPr txBox="1"/>
            <p:nvPr/>
          </p:nvSpPr>
          <p:spPr>
            <a:xfrm>
              <a:off x="3381698" y="3557216"/>
              <a:ext cx="91082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>
                  <a:latin typeface="Helvetica" pitchFamily="2" charset="0"/>
                </a:rPr>
                <a:t>ideas for UI,</a:t>
              </a:r>
              <a:br>
                <a:rPr lang="en-US" sz="1050">
                  <a:latin typeface="Helvetica" pitchFamily="2" charset="0"/>
                </a:rPr>
              </a:br>
              <a:r>
                <a:rPr lang="en-US" sz="1050">
                  <a:latin typeface="Helvetica" pitchFamily="2" charset="0"/>
                </a:rPr>
                <a:t>sketches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E90910C-D9D3-6349-9C1E-C56073B13FD4}"/>
                </a:ext>
              </a:extLst>
            </p:cNvPr>
            <p:cNvSpPr txBox="1"/>
            <p:nvPr/>
          </p:nvSpPr>
          <p:spPr>
            <a:xfrm>
              <a:off x="5008712" y="3557215"/>
              <a:ext cx="814647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>
                  <a:latin typeface="Helvetica" pitchFamily="2" charset="0"/>
                </a:rPr>
                <a:t>testable</a:t>
              </a:r>
              <a:br>
                <a:rPr lang="en-US" sz="1050">
                  <a:latin typeface="Helvetica" pitchFamily="2" charset="0"/>
                </a:rPr>
              </a:br>
              <a:r>
                <a:rPr lang="en-US" sz="1050">
                  <a:latin typeface="Helvetica" pitchFamily="2" charset="0"/>
                </a:rPr>
                <a:t>prototypes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49B6C3-F644-6F43-8D5B-6C0B0E66EC64}"/>
                </a:ext>
              </a:extLst>
            </p:cNvPr>
            <p:cNvSpPr txBox="1"/>
            <p:nvPr/>
          </p:nvSpPr>
          <p:spPr>
            <a:xfrm>
              <a:off x="6349846" y="3557215"/>
              <a:ext cx="747320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>
                  <a:latin typeface="Helvetica" pitchFamily="2" charset="0"/>
                </a:rPr>
                <a:t>refined</a:t>
              </a:r>
              <a:br>
                <a:rPr lang="en-US" sz="1050">
                  <a:latin typeface="Helvetica" pitchFamily="2" charset="0"/>
                </a:rPr>
              </a:br>
              <a:r>
                <a:rPr lang="en-US" sz="1050">
                  <a:latin typeface="Helvetica" pitchFamily="2" charset="0"/>
                </a:rPr>
                <a:t>prototype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C2FF1F9-6348-324C-8FBB-03A5A4297105}"/>
              </a:ext>
            </a:extLst>
          </p:cNvPr>
          <p:cNvSpPr txBox="1"/>
          <p:nvPr/>
        </p:nvSpPr>
        <p:spPr>
          <a:xfrm>
            <a:off x="2130146" y="1470358"/>
            <a:ext cx="1403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6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 are here</a:t>
            </a:r>
          </a:p>
        </p:txBody>
      </p:sp>
      <p:sp>
        <p:nvSpPr>
          <p:cNvPr id="26" name="Down Arrow 25">
            <a:extLst>
              <a:ext uri="{FF2B5EF4-FFF2-40B4-BE49-F238E27FC236}">
                <a16:creationId xmlns:a16="http://schemas.microsoft.com/office/drawing/2014/main" id="{BE60CDA6-D93A-5048-B639-D39F6676DCA2}"/>
              </a:ext>
            </a:extLst>
          </p:cNvPr>
          <p:cNvSpPr/>
          <p:nvPr/>
        </p:nvSpPr>
        <p:spPr>
          <a:xfrm>
            <a:off x="2604855" y="1896938"/>
            <a:ext cx="381000" cy="480168"/>
          </a:xfrm>
          <a:prstGeom prst="down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20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Sketching</a:t>
            </a:r>
          </a:p>
        </p:txBody>
      </p:sp>
    </p:spTree>
    <p:extLst>
      <p:ext uri="{BB962C8B-B14F-4D97-AF65-F5344CB8AC3E}">
        <p14:creationId xmlns:p14="http://schemas.microsoft.com/office/powerpoint/2010/main" val="3214838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8873AC-68F5-104D-8062-422C7A0A9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sketch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3BF2A3-2769-6049-9500-84A6DBF81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 want to be able to quickly articulate, share, and test ideas</a:t>
            </a:r>
            <a:br>
              <a:rPr lang="en-US"/>
            </a:br>
            <a:endParaRPr lang="en-US"/>
          </a:p>
          <a:p>
            <a:r>
              <a:rPr lang="en-US"/>
              <a:t>People (teammates, clients) react differently to sketches than to written or spoken descriptions</a:t>
            </a:r>
            <a:br>
              <a:rPr lang="en-US"/>
            </a:br>
            <a:endParaRPr lang="en-US"/>
          </a:p>
          <a:p>
            <a:r>
              <a:rPr lang="en-US"/>
              <a:t>Generate ideas based on your understanding of problem, not what tools make easy</a:t>
            </a:r>
          </a:p>
        </p:txBody>
      </p:sp>
    </p:spTree>
    <p:extLst>
      <p:ext uri="{BB962C8B-B14F-4D97-AF65-F5344CB8AC3E}">
        <p14:creationId xmlns:p14="http://schemas.microsoft.com/office/powerpoint/2010/main" val="161495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7B613-52C5-754D-9620-1C8B9F6EE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Finding gaps in your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52A65-2D55-D44D-AE42-C8D70BF03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By making your ideas concrete, you have to consider and decide</a:t>
            </a:r>
          </a:p>
          <a:p>
            <a:pPr lvl="1"/>
            <a:r>
              <a:rPr lang="en-US"/>
              <a:t>Layout: what can fit on this screen?</a:t>
            </a:r>
          </a:p>
          <a:p>
            <a:pPr lvl="1"/>
            <a:r>
              <a:rPr lang="en-US"/>
              <a:t>Size: How much space can each element use?</a:t>
            </a:r>
          </a:p>
          <a:p>
            <a:pPr lvl="1"/>
            <a:r>
              <a:rPr lang="en-US"/>
              <a:t>Order: What order does this happen in?</a:t>
            </a:r>
          </a:p>
          <a:p>
            <a:pPr lvl="1"/>
            <a:r>
              <a:rPr lang="en-US"/>
              <a:t>... and other details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7823F-C5F0-6941-861F-EECF3C601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13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618F5-5E39-3441-83DE-93F3E99C4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/>
              <a:t>Sketching vs. dragging stuff around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D6FB0-3E74-4C45-BB55-2560C4FE9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267200" cy="5121275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It’s important to </a:t>
            </a:r>
            <a:r>
              <a:rPr lang="en-US" b="1"/>
              <a:t>be able to</a:t>
            </a:r>
            <a:r>
              <a:rPr lang="en-US"/>
              <a:t> start from a blank sheet of paper</a:t>
            </a:r>
          </a:p>
          <a:p>
            <a:pPr lvl="1"/>
            <a:r>
              <a:rPr lang="en-US"/>
              <a:t>Shows that you have an understanding of what you’re working with</a:t>
            </a:r>
          </a:p>
          <a:p>
            <a:pPr lvl="1"/>
            <a:r>
              <a:rPr lang="en-US"/>
              <a:t>Demands attention to detail</a:t>
            </a:r>
          </a:p>
          <a:p>
            <a:pPr lvl="1"/>
            <a:r>
              <a:rPr lang="en-US"/>
              <a:t>Ability to break rules to try new things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8727DF-997F-DB45-BCC0-BF97F5D26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2CEE1-4BA7-AE41-B4FA-EC6288DCBE8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7C168B-0BBD-7C4F-8092-E3DE146F8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1417638"/>
            <a:ext cx="3543300" cy="2298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56FA3A-4FA0-2A4A-9377-20D96FE865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5696" y="4113494"/>
            <a:ext cx="4036126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885191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Custom 13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9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1-intro</Template>
  <TotalTime>6776</TotalTime>
  <Words>1356</Words>
  <Application>Microsoft Macintosh PowerPoint</Application>
  <PresentationFormat>On-screen Show (4:3)</PresentationFormat>
  <Paragraphs>202</Paragraphs>
  <Slides>33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Google Sans</vt:lpstr>
      <vt:lpstr>Helvetica</vt:lpstr>
      <vt:lpstr>Helvetica Neue</vt:lpstr>
      <vt:lpstr>Black</vt:lpstr>
      <vt:lpstr>Sketching User Interfaces CSCI 5839 – Fall 2021</vt:lpstr>
      <vt:lpstr>This week (and next)</vt:lpstr>
      <vt:lpstr>Big ideas</vt:lpstr>
      <vt:lpstr>Breaking it down</vt:lpstr>
      <vt:lpstr>PowerPoint Presentation</vt:lpstr>
      <vt:lpstr>Sketching</vt:lpstr>
      <vt:lpstr>Why sketch</vt:lpstr>
      <vt:lpstr>Finding gaps in your ideas</vt:lpstr>
      <vt:lpstr>Sketching vs. dragging stuff around</vt:lpstr>
      <vt:lpstr>You have to do it</vt:lpstr>
      <vt:lpstr>Sketch early and often</vt:lpstr>
      <vt:lpstr>Redraw it</vt:lpstr>
      <vt:lpstr>Sketching tools</vt:lpstr>
      <vt:lpstr>What, when, how to sketch</vt:lpstr>
      <vt:lpstr>Goal of sketching (at this stage)</vt:lpstr>
      <vt:lpstr>Some terminology</vt:lpstr>
      <vt:lpstr>Divergent sketching</vt:lpstr>
      <vt:lpstr>Convergent sketching</vt:lpstr>
      <vt:lpstr>Sketching today</vt:lpstr>
      <vt:lpstr>Example</vt:lpstr>
      <vt:lpstr>What did you come up with?</vt:lpstr>
      <vt:lpstr>Deciding what to sketch</vt:lpstr>
      <vt:lpstr>Sketching process</vt:lpstr>
      <vt:lpstr>Overcoming inertia</vt:lpstr>
      <vt:lpstr>Sketching physical objects</vt:lpstr>
      <vt:lpstr>Google Glass in chopsticks</vt:lpstr>
      <vt:lpstr>Sketching for non-visual interfaces</vt:lpstr>
      <vt:lpstr>Personal goals for sketching</vt:lpstr>
      <vt:lpstr>You have to practice</vt:lpstr>
      <vt:lpstr>Seriously, you should practice</vt:lpstr>
      <vt:lpstr>Sketching tips</vt:lpstr>
      <vt:lpstr>More practice</vt:lpstr>
      <vt:lpstr>Even more practice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Amy Hurst</dc:creator>
  <cp:lastModifiedBy>Shaun Kane</cp:lastModifiedBy>
  <cp:revision>639</cp:revision>
  <cp:lastPrinted>2010-09-02T19:34:51Z</cp:lastPrinted>
  <dcterms:created xsi:type="dcterms:W3CDTF">2010-09-02T02:04:53Z</dcterms:created>
  <dcterms:modified xsi:type="dcterms:W3CDTF">2021-09-27T18:32:10Z</dcterms:modified>
</cp:coreProperties>
</file>

<file path=docProps/thumbnail.jpeg>
</file>